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57" r:id="rId5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KG Blank Space Soli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Nicholls" userId="7ac3dcad-e892-44c5-b0a3-4a6487e33b41" providerId="ADAL" clId="{1C8F9D03-4846-4A74-8B13-EBD224D5F5F4}"/>
    <pc:docChg chg="modSld">
      <pc:chgData name="Sophie Nicholls" userId="7ac3dcad-e892-44c5-b0a3-4a6487e33b41" providerId="ADAL" clId="{1C8F9D03-4846-4A74-8B13-EBD224D5F5F4}" dt="2022-03-31T09:23:18.994" v="0" actId="14100"/>
      <pc:docMkLst>
        <pc:docMk/>
      </pc:docMkLst>
      <pc:sldChg chg="modSp mod">
        <pc:chgData name="Sophie Nicholls" userId="7ac3dcad-e892-44c5-b0a3-4a6487e33b41" providerId="ADAL" clId="{1C8F9D03-4846-4A74-8B13-EBD224D5F5F4}" dt="2022-03-31T09:23:18.994" v="0" actId="14100"/>
        <pc:sldMkLst>
          <pc:docMk/>
          <pc:sldMk cId="467469505" sldId="257"/>
        </pc:sldMkLst>
        <pc:graphicFrameChg chg="modGraphic">
          <ac:chgData name="Sophie Nicholls" userId="7ac3dcad-e892-44c5-b0a3-4a6487e33b41" providerId="ADAL" clId="{1C8F9D03-4846-4A74-8B13-EBD224D5F5F4}" dt="2022-03-31T09:23:18.994" v="0" actId="14100"/>
          <ac:graphicFrameMkLst>
            <pc:docMk/>
            <pc:sldMk cId="467469505" sldId="257"/>
            <ac:graphicFrameMk id="18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0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29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6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5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1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9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1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9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96DB-6384-459F-96AF-B8EBF5FBFE10}" type="datetimeFigureOut">
              <a:rPr lang="en-GB" smtClean="0"/>
              <a:t>31/03/2022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29AC-D2FB-4975-B005-3ED22FEFFD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8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528" y="598096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G Blank Space Solid" panose="02000000000000000000" pitchFamily="2" charset="77"/>
                <a:cs typeface="Arial" panose="020B0604020202020204" pitchFamily="34" charset="0"/>
              </a:rPr>
              <a:t>Energy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94855"/>
              </p:ext>
            </p:extLst>
          </p:nvPr>
        </p:nvGraphicFramePr>
        <p:xfrm>
          <a:off x="3078480" y="47474"/>
          <a:ext cx="3265170" cy="161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127">
                  <a:extLst>
                    <a:ext uri="{9D8B030D-6E8A-4147-A177-3AD203B41FA5}">
                      <a16:colId xmlns:a16="http://schemas.microsoft.com/office/drawing/2014/main" val="2904597997"/>
                    </a:ext>
                  </a:extLst>
                </a:gridCol>
                <a:gridCol w="2278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8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changing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efficiency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less energy to perform the same task.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process of the Earth’s climate changing over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51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brought into a country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7053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consumption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amount of energy used by an individual or group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5443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16304"/>
              </p:ext>
            </p:extLst>
          </p:nvPr>
        </p:nvGraphicFramePr>
        <p:xfrm>
          <a:off x="72528" y="3139785"/>
          <a:ext cx="2948601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638">
                  <a:extLst>
                    <a:ext uri="{9D8B030D-6E8A-4147-A177-3AD203B41FA5}">
                      <a16:colId xmlns:a16="http://schemas.microsoft.com/office/drawing/2014/main" val="2991168149"/>
                    </a:ext>
                  </a:extLst>
                </a:gridCol>
                <a:gridCol w="1839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7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900" i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distribution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23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relatively self-sufficient in energy supply.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61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poverty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lack of energy infrastructure and resources.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09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Renewable energy 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which is infinite, sustainable and is easily replenished.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109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renewable energy 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which is finite, not sustainable and takes a long time to replenish.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96678"/>
                  </a:ext>
                </a:extLst>
              </a:tr>
              <a:tr h="236109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wellbeing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Normally refers to quality of life e.g. happiness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34468"/>
                  </a:ext>
                </a:extLst>
              </a:tr>
              <a:tr h="236109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wellbeing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Having present and future financial stability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00295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16495"/>
              </p:ext>
            </p:extLst>
          </p:nvPr>
        </p:nvGraphicFramePr>
        <p:xfrm>
          <a:off x="6469380" y="47474"/>
          <a:ext cx="260529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1153172813"/>
                    </a:ext>
                  </a:extLst>
                </a:gridCol>
                <a:gridCol w="1896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process of releasing gas trapped in shale rock by pumping water and sand in to the ground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level below which the ground is saturated with water.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85893"/>
              </p:ext>
            </p:extLst>
          </p:nvPr>
        </p:nvGraphicFramePr>
        <p:xfrm>
          <a:off x="3078480" y="1783979"/>
          <a:ext cx="3265169" cy="161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498">
                  <a:extLst>
                    <a:ext uri="{9D8B030D-6E8A-4147-A177-3AD203B41FA5}">
                      <a16:colId xmlns:a16="http://schemas.microsoft.com/office/drawing/2014/main" val="1043731392"/>
                    </a:ext>
                  </a:extLst>
                </a:gridCol>
                <a:gridCol w="2049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9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Non-renewables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94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combustible black or dark brown rock formed through the decomposition of organisms over millions of years</a:t>
                      </a:r>
                      <a:endParaRPr lang="en-GB" sz="2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80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gas and 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Naturally occurring chemicals made from the decomposition of organisms over millions of years.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644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state of rotting; decay.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92536"/>
              </p:ext>
            </p:extLst>
          </p:nvPr>
        </p:nvGraphicFramePr>
        <p:xfrm>
          <a:off x="3078480" y="3494008"/>
          <a:ext cx="326517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33">
                  <a:extLst>
                    <a:ext uri="{9D8B030D-6E8A-4147-A177-3AD203B41FA5}">
                      <a16:colId xmlns:a16="http://schemas.microsoft.com/office/drawing/2014/main" val="2154918052"/>
                    </a:ext>
                  </a:extLst>
                </a:gridCol>
                <a:gridCol w="2007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5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Infinite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Limitless or endless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86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 for ‘not in my backyard’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182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Turbines use energy from the wind to generate electricity either on land or at sea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182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Solar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from the sun is used to heat water or to generate electricity using photovoltaic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86819"/>
                  </a:ext>
                </a:extLst>
              </a:tr>
              <a:tr h="153182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Geothermal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Underground reservoirs of hot water can be used to heat buildings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86098"/>
                  </a:ext>
                </a:extLst>
              </a:tr>
              <a:tr h="153182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Hydroelectric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is trapped by a dam and allowed to fall through turbines. This turns the turbines and generates electricity.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455142"/>
                  </a:ext>
                </a:extLst>
              </a:tr>
              <a:tr h="153182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Wood, plants or animals burnt for power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66262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58691"/>
              </p:ext>
            </p:extLst>
          </p:nvPr>
        </p:nvGraphicFramePr>
        <p:xfrm>
          <a:off x="6469380" y="3156366"/>
          <a:ext cx="2589489" cy="282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285">
                  <a:extLst>
                    <a:ext uri="{9D8B030D-6E8A-4147-A177-3AD203B41FA5}">
                      <a16:colId xmlns:a16="http://schemas.microsoft.com/office/drawing/2014/main" val="1043731392"/>
                    </a:ext>
                  </a:extLst>
                </a:gridCol>
              </a:tblGrid>
              <a:tr h="21085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Blackpool fracking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46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63">
                <a:tc gridSpan="2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Blackpool council could earn £1.7 million per year through fracking.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bills could fall by 2%.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UK could be self-sufficient in energy for years to come.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would be created in an area known for high unemployment.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30">
                <a:tc gridSpan="2"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507921"/>
                  </a:ext>
                </a:extLst>
              </a:tr>
              <a:tr h="590385">
                <a:tc gridSpan="2"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pollution and noise pollution from the heavy machinery used in fracking.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 earthquakes could take place.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water which is pumped into the ground could pollute the water supply.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areas such as the area around </a:t>
                      </a:r>
                      <a:r>
                        <a:rPr lang="en-GB" sz="9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Roseacre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Wood could be destroyed.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932519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285303"/>
              </p:ext>
            </p:extLst>
          </p:nvPr>
        </p:nvGraphicFramePr>
        <p:xfrm>
          <a:off x="64614" y="47474"/>
          <a:ext cx="2956515" cy="302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8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9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Background: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91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900" b="1" i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is distributed unevenly across the world. Different countries and demographic groups experience different levels of energy security (A)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900" b="1" i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Since industrialisation, the energy mix of countries has been changing over time (B)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900" b="1" i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use of non-renewables increased rapidly with industrialisation, but there use is declining as populations become aware of the different challenges and opportunities (C)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900" b="1" i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use of renewables has been increasing in recent years (D)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900" b="1" i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Fracking is the process of releasing gas trapped in shale rock by pumping water and sand into the ground (E)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sz="900" b="1" i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different opportunities and challenges presented by developing fracking in Blackpool (F)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468337B-A792-2144-A65F-E30C28935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r="4671"/>
          <a:stretch/>
        </p:blipFill>
        <p:spPr bwMode="auto">
          <a:xfrm>
            <a:off x="6401000" y="1256894"/>
            <a:ext cx="2678386" cy="17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6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71AC5934984596652C01BEA8936A" ma:contentTypeVersion="17" ma:contentTypeDescription="Create a new document." ma:contentTypeScope="" ma:versionID="d9f8f79f2c777e84c599a42b416d74fd">
  <xsd:schema xmlns:xsd="http://www.w3.org/2001/XMLSchema" xmlns:xs="http://www.w3.org/2001/XMLSchema" xmlns:p="http://schemas.microsoft.com/office/2006/metadata/properties" xmlns:ns2="18999902-e0e1-46b9-8069-9040d1208bed" xmlns:ns3="936c6605-b322-41ae-92d4-b4baec53c1b0" targetNamespace="http://schemas.microsoft.com/office/2006/metadata/properties" ma:root="true" ma:fieldsID="5b1cacf470131f2553bb6c142ec2b233" ns2:_="" ns3:_="">
    <xsd:import namespace="18999902-e0e1-46b9-8069-9040d1208bed"/>
    <xsd:import namespace="936c6605-b322-41ae-92d4-b4baec53c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99902-e0e1-46b9-8069-9040d1208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a08bdaf-0691-4238-9328-b63d458f0b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c6605-b322-41ae-92d4-b4baec53c1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8659fdb-c6cf-4a2b-9a69-1ace91dbd847}" ma:internalName="TaxCatchAll" ma:showField="CatchAllData" ma:web="936c6605-b322-41ae-92d4-b4baec53c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6c6605-b322-41ae-92d4-b4baec53c1b0" xsi:nil="true"/>
    <lcf76f155ced4ddcb4097134ff3c332f xmlns="18999902-e0e1-46b9-8069-9040d1208be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0B0137-C139-4D35-8B00-923C6BCB80B7}"/>
</file>

<file path=customXml/itemProps2.xml><?xml version="1.0" encoding="utf-8"?>
<ds:datastoreItem xmlns:ds="http://schemas.openxmlformats.org/officeDocument/2006/customXml" ds:itemID="{DE79C10F-B9CD-4F8B-9238-2E1B50279EB2}">
  <ds:schemaRefs>
    <ds:schemaRef ds:uri="http://purl.org/dc/terms/"/>
    <ds:schemaRef ds:uri="55c7439f-0a5c-42fa-8cab-06f52fe5ce69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1885F75-704C-4022-A04D-8C455F512C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21975</TotalTime>
  <Words>513</Words>
  <Application>Microsoft Office PowerPoint</Application>
  <PresentationFormat>On-screen Show (4:3)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KG Blank Space Solid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Jackson</dc:creator>
  <cp:lastModifiedBy>Sophie Nicholls</cp:lastModifiedBy>
  <cp:revision>92</cp:revision>
  <cp:lastPrinted>2022-03-31T09:22:33Z</cp:lastPrinted>
  <dcterms:created xsi:type="dcterms:W3CDTF">2018-07-18T11:46:12Z</dcterms:created>
  <dcterms:modified xsi:type="dcterms:W3CDTF">2022-03-31T09:23:32Z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0x010100E7A471AC5934984596652C01BEA8936A</vt:lpwstr>
  </property>
  <property fmtid="{D5CDD505-2E9C-101B-9397-08002B2CF9AE}" pid="3" name="Order">
    <vt:r8>165200</vt:r8>
  </property>
</Properties>
</file>